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23"/>
  </p:notesMasterIdLst>
  <p:sldIdLst>
    <p:sldId id="267" r:id="rId3"/>
    <p:sldId id="278" r:id="rId4"/>
    <p:sldId id="272" r:id="rId5"/>
    <p:sldId id="274" r:id="rId6"/>
    <p:sldId id="275" r:id="rId7"/>
    <p:sldId id="273" r:id="rId8"/>
    <p:sldId id="279" r:id="rId9"/>
    <p:sldId id="281" r:id="rId10"/>
    <p:sldId id="283" r:id="rId11"/>
    <p:sldId id="286" r:id="rId12"/>
    <p:sldId id="280" r:id="rId13"/>
    <p:sldId id="282" r:id="rId14"/>
    <p:sldId id="284" r:id="rId15"/>
    <p:sldId id="288" r:id="rId16"/>
    <p:sldId id="289" r:id="rId17"/>
    <p:sldId id="287" r:id="rId18"/>
    <p:sldId id="291" r:id="rId19"/>
    <p:sldId id="285" r:id="rId20"/>
    <p:sldId id="290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0" autoAdjust="0"/>
    <p:restoredTop sz="94676" autoAdjust="0"/>
  </p:normalViewPr>
  <p:slideViewPr>
    <p:cSldViewPr>
      <p:cViewPr>
        <p:scale>
          <a:sx n="82" d="100"/>
          <a:sy n="82" d="100"/>
        </p:scale>
        <p:origin x="-832" y="6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129FD-9A81-40E2-A798-598BEFFDDE6C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EA107-8B07-4E48-9091-2F60B0CDE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410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EA107-8B07-4E48-9091-2F60B0CDEA8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92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AD9080-04D9-472E-8537-00E6EED42678}" type="slidenum">
              <a:rPr lang="ru-RU"/>
              <a:pPr/>
              <a:t>5</a:t>
            </a:fld>
            <a:endParaRPr lang="ru-RU"/>
          </a:p>
        </p:txBody>
      </p:sp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178B0ED-14F2-4FF8-8797-FE971D1C8CAE}" type="slidenum">
              <a:rPr lang="ru-RU" sz="1200"/>
              <a:pPr algn="r"/>
              <a:t>5</a:t>
            </a:fld>
            <a:endParaRPr lang="ru-RU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EA107-8B07-4E48-9091-2F60B0CDEA8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2222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Для работ\имя и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6500813"/>
            <a:ext cx="7477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223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47263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9383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7248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11353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8282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13486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6834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3566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33200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52183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851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1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1.png"/><Relationship Id="rId7" Type="http://schemas.openxmlformats.org/officeDocument/2006/relationships/image" Target="../media/image78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jpeg"/><Relationship Id="rId5" Type="http://schemas.microsoft.com/office/2007/relationships/hdphoto" Target="../media/hdphoto3.wdp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8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71.png"/><Relationship Id="rId7" Type="http://schemas.microsoft.com/office/2007/relationships/hdphoto" Target="../media/hdphoto4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4.jpeg"/><Relationship Id="rId11" Type="http://schemas.openxmlformats.org/officeDocument/2006/relationships/image" Target="../media/image97.jpeg"/><Relationship Id="rId5" Type="http://schemas.openxmlformats.org/officeDocument/2006/relationships/image" Target="../media/image93.jpeg"/><Relationship Id="rId10" Type="http://schemas.openxmlformats.org/officeDocument/2006/relationships/image" Target="../media/image96.jpeg"/><Relationship Id="rId4" Type="http://schemas.openxmlformats.org/officeDocument/2006/relationships/image" Target="../media/image92.jpeg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82414" y="116632"/>
            <a:ext cx="6361585" cy="11304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Отряд  </a:t>
            </a:r>
            <a:r>
              <a:rPr lang="ru-RU" b="1" dirty="0" smtClean="0">
                <a:solidFill>
                  <a:schemeClr val="bg1"/>
                </a:solidFill>
              </a:rPr>
              <a:t>детско-юношеского </a:t>
            </a:r>
            <a:r>
              <a:rPr lang="ru-RU" b="1" dirty="0">
                <a:solidFill>
                  <a:schemeClr val="bg1"/>
                </a:solidFill>
              </a:rPr>
              <a:t>военно-патриотического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 общественного движения  </a:t>
            </a:r>
            <a:r>
              <a:rPr lang="ru-RU" b="1" dirty="0" smtClean="0">
                <a:solidFill>
                  <a:schemeClr val="bg1"/>
                </a:solidFill>
              </a:rPr>
              <a:t>имени Павла </a:t>
            </a:r>
            <a:r>
              <a:rPr lang="ru-RU" b="1" dirty="0" err="1" smtClean="0">
                <a:solidFill>
                  <a:schemeClr val="bg1"/>
                </a:solidFill>
              </a:rPr>
              <a:t>Мурлатова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МБОУ </a:t>
            </a:r>
            <a:r>
              <a:rPr lang="ru-RU" b="1" dirty="0" smtClean="0">
                <a:solidFill>
                  <a:schemeClr val="bg1"/>
                </a:solidFill>
              </a:rPr>
              <a:t>«Киятская СОШ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Буинского муниципального района </a:t>
            </a:r>
            <a:r>
              <a:rPr lang="ru-RU" b="1" dirty="0" smtClean="0">
                <a:solidFill>
                  <a:schemeClr val="bg1"/>
                </a:solidFill>
              </a:rPr>
              <a:t>РТ»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" name="Picture 9" descr="C:\Users\Учитель\Desktop\s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63"/>
            <a:ext cx="1560225" cy="12815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34" name="Picture 10" descr="C:\Users\1\Desktop\отряд юнармия\Корунов Кирилл Александро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08775">
            <a:off x="6045035" y="5007209"/>
            <a:ext cx="2121855" cy="1591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C:\Users\1\Desktop\отряд юнармия\Полозин Никита Александрови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340768"/>
            <a:ext cx="182412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C:\Users\1\Desktop\отряд юнармия\Семёнычев Владимир Алексевич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4005064"/>
            <a:ext cx="1689795" cy="1267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 descr="C:\Users\1\Desktop\отряд юнармия\Айвазян Вардан Сергеевич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1268760"/>
            <a:ext cx="2016224" cy="1512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Picture 14" descr="C:\Users\1\Desktop\отряд юнармия\Вергасов Евгений Сергеевич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78572">
            <a:off x="1004494" y="1095197"/>
            <a:ext cx="2171646" cy="16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9" name="Picture 15" descr="C:\Users\1\Desktop\отряд юнармия\Герасимов Илья Дмитриевич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43818">
            <a:off x="6831060" y="1498244"/>
            <a:ext cx="2112149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0" name="Picture 16" descr="C:\Users\1\Desktop\отряд юнармия\Данилов Юлиан Борисович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369385">
            <a:off x="2053620" y="5271346"/>
            <a:ext cx="1979632" cy="148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1" name="Picture 17" descr="C:\Users\1\Desktop\отряд юнармия\Десятников Илья Сергеевич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8184" y="2924944"/>
            <a:ext cx="1824129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2" name="Picture 18" descr="C:\Users\1\Desktop\отряд юнармия\Кариков Илья Анатольевич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5013176"/>
            <a:ext cx="1907704" cy="1430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5" name="Picture 21" descr="C:\Users\1\Desktop\отряд юнармия\Шакирзянов Данил Радикович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52320" y="4221088"/>
            <a:ext cx="1691680" cy="1268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6" name="Picture 22" descr="C:\Users\1\Desktop\отряд юнармия\Шмураткин Геннадий Геннадьевич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95936" y="5291763"/>
            <a:ext cx="2088232" cy="1566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7" name="Picture 23" descr="C:\Users\1\Desktop\отряд юнармия\20170506_08305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5400000">
            <a:off x="1187270" y="2709275"/>
            <a:ext cx="1731029" cy="129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\Desktop\IMG-20180920-WA0008.jpg"/>
          <p:cNvPicPr>
            <a:picLocks noChangeAspect="1" noChangeArrowheads="1"/>
          </p:cNvPicPr>
          <p:nvPr/>
        </p:nvPicPr>
        <p:blipFill>
          <a:blip r:embed="rId15" cstate="print"/>
          <a:srcRect t="22536" r="3471"/>
          <a:stretch>
            <a:fillRect/>
          </a:stretch>
        </p:blipFill>
        <p:spPr bwMode="auto">
          <a:xfrm>
            <a:off x="3779912" y="2924944"/>
            <a:ext cx="1853713" cy="22322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1232255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42647"/>
            <a:ext cx="9144000" cy="769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           Участие в различных акциях, конкурсах, соревнованиях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7" y="-42647"/>
            <a:ext cx="156051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авпо\Desktop\юнармейцы\IMG-20181205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349" y="4778754"/>
            <a:ext cx="2459765" cy="1844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впо\Desktop\юнармейцы\IMG-20181205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2208245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авпо\Desktop\юнармейцы\P91279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44" t="15861" r="3134" b="16417"/>
          <a:stretch/>
        </p:blipFill>
        <p:spPr bwMode="auto">
          <a:xfrm>
            <a:off x="879782" y="750344"/>
            <a:ext cx="4307305" cy="2081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авпо\Desktop\юнармейцы\IMG-20180207-WA001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21" t="27406" r="17433" b="24037"/>
          <a:stretch/>
        </p:blipFill>
        <p:spPr bwMode="auto">
          <a:xfrm>
            <a:off x="2403816" y="5059917"/>
            <a:ext cx="3597570" cy="1731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авпо\Desktop\юнармейцы\коллаж геогиевская ленточ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894" y="2924944"/>
            <a:ext cx="2955045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авпо\Desktop\юнармейцы\PA30822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5" t="20424" r="10397" b="10435"/>
          <a:stretch/>
        </p:blipFill>
        <p:spPr bwMode="auto">
          <a:xfrm>
            <a:off x="5980851" y="2704034"/>
            <a:ext cx="2867291" cy="1665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впо\Desktop\юнармейцы\P101511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5" t="12982" r="16417" b="21397"/>
          <a:stretch/>
        </p:blipFill>
        <p:spPr bwMode="auto">
          <a:xfrm>
            <a:off x="5457207" y="750344"/>
            <a:ext cx="3271974" cy="1958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впо\Desktop\юнармейцы\Участие в турслете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140" y="4404745"/>
            <a:ext cx="2958444" cy="2218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41431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769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924" y="92428"/>
            <a:ext cx="8777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                                       Конкурс «Смотра строя и песни»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32" y="-12208"/>
            <a:ext cx="1543050" cy="12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C:\Users\авпо\Desktop\юнармейцы\IMG_13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8" t="23305"/>
          <a:stretch/>
        </p:blipFill>
        <p:spPr bwMode="auto">
          <a:xfrm>
            <a:off x="4969660" y="3897954"/>
            <a:ext cx="4155396" cy="2429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авпо\Desktop\юнармейцы\ЮНАРМЕЙЦЫ В ДВИЖЕНИИ\зарничка-2018\P22074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149" r="15839"/>
          <a:stretch/>
        </p:blipFill>
        <p:spPr bwMode="auto">
          <a:xfrm>
            <a:off x="41577" y="980728"/>
            <a:ext cx="3969685" cy="2364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авпо\Desktop\2016-2017 год\фото с телефона2\смотр строя и песни\коллаж смотр строя и песни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" y="3522724"/>
            <a:ext cx="4912056" cy="3179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авпо\Desktop\2016-2017 год\фото с телефона2\смотр строя и песни\P101593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02" t="22654"/>
          <a:stretch/>
        </p:blipFill>
        <p:spPr bwMode="auto">
          <a:xfrm>
            <a:off x="4397338" y="739717"/>
            <a:ext cx="4746662" cy="3049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353050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769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Письмо Победы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Учитель\Desktop\s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" y="0"/>
            <a:ext cx="1542215" cy="125595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266" name="Picture 2" descr="C:\Users\авпо\Desktop\юнармейцы\ЮНАРМЕЙЦЫ В ДВИЖЕНИИ\зарничка-2018\20180220_0932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66" t="43979" r="10470"/>
          <a:stretch/>
        </p:blipFill>
        <p:spPr bwMode="auto">
          <a:xfrm>
            <a:off x="4572000" y="627977"/>
            <a:ext cx="3844188" cy="2106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впо\Desktop\юнармейцы\IMG_12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804" t="10233" r="12566"/>
          <a:stretch/>
        </p:blipFill>
        <p:spPr bwMode="auto">
          <a:xfrm>
            <a:off x="95501" y="3390745"/>
            <a:ext cx="2967450" cy="2911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авпо\Desktop\юнармейцы\Всероссийский правовой тест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039" r="5161"/>
          <a:stretch/>
        </p:blipFill>
        <p:spPr bwMode="auto">
          <a:xfrm>
            <a:off x="3275856" y="3174187"/>
            <a:ext cx="5571402" cy="3567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авпо\Desktop\юнармейцы\фото заявлений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19" t="5410" r="4370" b="22049"/>
          <a:stretch/>
        </p:blipFill>
        <p:spPr bwMode="auto">
          <a:xfrm>
            <a:off x="369784" y="1255954"/>
            <a:ext cx="3168352" cy="1930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80459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417" y="836712"/>
            <a:ext cx="75659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769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     Встреча с воинами-интернационалистами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2" descr="C:\Users\Учитель\Desktop\s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" y="0"/>
            <a:ext cx="1542215" cy="125595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9218" name="Picture 2" descr="C:\Users\авпо\Desktop\юнармейцы\ЮНАРМЕЙЦЫ В ДВИЖЕНИИ\Встреча с Афганцами 2018\20180215_130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651" y="2481621"/>
            <a:ext cx="3103382" cy="2327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впо\Desktop\юнармейцы\ЮНАРМЕЙЦЫ В ДВИЖЕНИИ\Встреча с Афганцами 2018\20180215_1337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15" t="27169"/>
          <a:stretch/>
        </p:blipFill>
        <p:spPr bwMode="auto">
          <a:xfrm>
            <a:off x="326162" y="3200949"/>
            <a:ext cx="2506127" cy="1430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авпо\Desktop\юнармейцы\IMG_136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18" t="32527" r="7712" b="7396"/>
          <a:stretch/>
        </p:blipFill>
        <p:spPr bwMode="auto">
          <a:xfrm>
            <a:off x="5063462" y="769743"/>
            <a:ext cx="3586423" cy="1952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авпо\Desktop\юнармейцы\IMG_137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658" y="627233"/>
            <a:ext cx="3430490" cy="2572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авпо\Desktop\юнармейцы\ЮНАРМЕЙЦЫ В ДВИЖЕНИИ\Встреча с Афганцами 2018\20180215_13150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324" r="2581" b="20122"/>
          <a:stretch/>
        </p:blipFill>
        <p:spPr bwMode="auto">
          <a:xfrm>
            <a:off x="0" y="4635576"/>
            <a:ext cx="5599484" cy="2222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авпо\Desktop\юнармейцы\IMG_139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74" t="27379" r="21681" b="4708"/>
          <a:stretch/>
        </p:blipFill>
        <p:spPr bwMode="auto">
          <a:xfrm>
            <a:off x="5599484" y="4645061"/>
            <a:ext cx="3038696" cy="2203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авпо\Desktop\юнармейцы\День вывода войск из афганистана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80" y="2907353"/>
            <a:ext cx="2342704" cy="1757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13118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31586"/>
            <a:ext cx="91440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-95277"/>
            <a:ext cx="1901825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92595"/>
            <a:ext cx="61944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Районная игра «РАЗВЕДЧИКИ»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45" name="Picture 5" descr="C:\Users\авпо\Desktop\юнармейцы\Разведчики\IMG-20180209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85" y="1465235"/>
            <a:ext cx="3286564" cy="2454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авпо\Desktop\юнармейцы\Разведчики\IMG-20180209-WA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00" y="3919888"/>
            <a:ext cx="3882670" cy="2899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авпо\Desktop\юнармейцы\Разведчики\IMG-20180209-WA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220" y="799936"/>
            <a:ext cx="4177342" cy="3119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авпо\Desktop\юнармейцы\Разведчики\IMG-20180209-WA00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170" y="4052188"/>
            <a:ext cx="3528392" cy="2635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142892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31586"/>
            <a:ext cx="91440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-95277"/>
            <a:ext cx="1901825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6594" y="31586"/>
            <a:ext cx="45079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Сталинградская битва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314" name="Picture 2" descr="C:\Users\авпо\Desktop\юнармейцы\IMG-20180202-WA0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311" y="3717032"/>
            <a:ext cx="5078941" cy="2852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авпо\Desktop\юнармейцы\IMG-20180203-WA00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" y="3284984"/>
            <a:ext cx="3460550" cy="3460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авпо\Desktop\юнармейцы\сталинград\DSC0986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56" t="13563" r="3448" b="24521"/>
          <a:stretch/>
        </p:blipFill>
        <p:spPr bwMode="auto">
          <a:xfrm>
            <a:off x="4561291" y="1119232"/>
            <a:ext cx="4394699" cy="2348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авпо\Desktop\юнармейцы\сталинград\P103075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04" y="1041899"/>
            <a:ext cx="2990782" cy="2243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70203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0" y="857479"/>
            <a:ext cx="8307680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769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67910" y="43382"/>
            <a:ext cx="51051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неизвестного героя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60" y="43382"/>
            <a:ext cx="1901825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83518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31586"/>
            <a:ext cx="91440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-95277"/>
            <a:ext cx="1901825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0307" y="31586"/>
            <a:ext cx="50605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Квест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«Битва за Москву»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4338" name="Picture 2" descr="C:\Users\авпо\Desktop\юнармейцы\20180127_113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329" y="677917"/>
            <a:ext cx="3380079" cy="2535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авпо\Desktop\юнармейцы\20180127_1122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220"/>
          <a:stretch/>
        </p:blipFill>
        <p:spPr bwMode="auto">
          <a:xfrm>
            <a:off x="4897813" y="3432563"/>
            <a:ext cx="3820908" cy="3302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авпо\Desktop\юнармейцы\20180127_1121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2" y="3670938"/>
            <a:ext cx="4249416" cy="3187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авпо\Desktop\юнармейцы\20180127_1135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54" y="799937"/>
            <a:ext cx="3828002" cy="2871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6656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194" y="1425956"/>
            <a:ext cx="7222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5792" y="0"/>
            <a:ext cx="914400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                 Мероприятия, посвящённые </a:t>
            </a:r>
            <a:r>
              <a:rPr lang="ru-RU" sz="2400" b="1" dirty="0">
                <a:solidFill>
                  <a:schemeClr val="bg1"/>
                </a:solidFill>
              </a:rPr>
              <a:t> Дню Героев </a:t>
            </a:r>
            <a:r>
              <a:rPr lang="ru-RU" sz="2400" b="1" dirty="0" smtClean="0">
                <a:solidFill>
                  <a:schemeClr val="bg1"/>
                </a:solidFill>
              </a:rPr>
              <a:t>Отечества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2293"/>
            <a:ext cx="1900902" cy="1558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авпо\Desktop\юнармейцы\юнармия день героев отечества\20171207_111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53" y="4499854"/>
            <a:ext cx="3144195" cy="2358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авпо\Desktop\юнармейцы\юнармия день героев отечества\20171207_1111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94" t="15693" r="18182" b="28674"/>
          <a:stretch/>
        </p:blipFill>
        <p:spPr bwMode="auto">
          <a:xfrm>
            <a:off x="5974247" y="3046448"/>
            <a:ext cx="2981405" cy="166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авпо\Desktop\юнармейцы\день героев Отечеств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53" y="887110"/>
            <a:ext cx="2870758" cy="2153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авпо\Desktop\юнармейцы\очистка памятни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3" y="4673564"/>
            <a:ext cx="2885749" cy="2164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авпо\Desktop\юнармейцы\у д. Гены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5353301" cy="3009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авпо\Desktop\юнармейцы\20161208_13384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672" y="4405164"/>
            <a:ext cx="2913700" cy="2185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010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31586"/>
            <a:ext cx="91440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8" y="-95277"/>
            <a:ext cx="1901825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6201" y="38648"/>
            <a:ext cx="34380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ГТО всей семьей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5362" name="Picture 2" descr="C:\Users\авпо\Desktop\юнармейцы\ГТО всей семьей\20180302_1222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619" t="21010" r="14033" b="19166"/>
          <a:stretch/>
        </p:blipFill>
        <p:spPr bwMode="auto">
          <a:xfrm>
            <a:off x="-189931" y="4047082"/>
            <a:ext cx="3667139" cy="2682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авпо\Desktop\юнармейцы\ГТО всей семьей\20180302_12274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724" r="14035" b="23176"/>
          <a:stretch/>
        </p:blipFill>
        <p:spPr bwMode="auto">
          <a:xfrm>
            <a:off x="6361244" y="4575280"/>
            <a:ext cx="2685060" cy="2300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авпо\Desktop\юнармейцы\ГТО всей семьей\20180302_1229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454" b="26383"/>
          <a:stretch/>
        </p:blipFill>
        <p:spPr bwMode="auto">
          <a:xfrm>
            <a:off x="-10708" y="1366123"/>
            <a:ext cx="6284965" cy="2411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авпо\Desktop\юнармейцы\ГТО всей семьей\P302751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60" t="14836" r="21281" b="-1607"/>
          <a:stretch/>
        </p:blipFill>
        <p:spPr bwMode="auto">
          <a:xfrm>
            <a:off x="6624619" y="2196726"/>
            <a:ext cx="2158310" cy="2213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авпо\Desktop\юнармейцы\ГТО всей семьей\P3027518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765" t="23945" r="22440"/>
          <a:stretch/>
        </p:blipFill>
        <p:spPr bwMode="auto">
          <a:xfrm>
            <a:off x="3779984" y="4047082"/>
            <a:ext cx="2494273" cy="2340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C:\Users\авпо\Desktop\юнармейцы\ГТО всей семьей\P3027549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228" t="1094" r="10743" b="13369"/>
          <a:stretch/>
        </p:blipFill>
        <p:spPr bwMode="auto">
          <a:xfrm>
            <a:off x="6809602" y="151863"/>
            <a:ext cx="2349412" cy="2092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527219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929" y="4603061"/>
            <a:ext cx="8439604" cy="2232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3606" y="548680"/>
            <a:ext cx="4219802" cy="6074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9405" y="1226189"/>
            <a:ext cx="4080009" cy="513986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«Киятская средняя общеобразовательная школа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Буинского муниципального района Республики Татарстан»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ПРИКАЗ № 194 О/Д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от «11» сентября 2018 года.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 создании  отряда детско-юношеского военно-патриотического  общественного движения имени Павла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Мурлатова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 основании государственной программы «Патриотическое воспитание граждан Российской Федерации на 2016-2020 годы» и Устава Всероссийского детско- юношеского военно-патриотического общественного движения «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Юнармия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»;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 целях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обеспечения  условий для развития патриотического, гражданского и нравственного воспитания подростков, формирования нравственной, патриотически-настроенной, творчески активной личности, ведущей здоровый образ жизни, участвующей в конкретных делах на благо Отечества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ПРИКАЗЫВАЮ: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1.Создать отряд детско-юношеского военно-патриотического  общественного движения имени Павла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Мурлатова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Руководителем отряда детско-юношеского военно-патриотического  общественного движения имени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Павла </a:t>
            </a:r>
            <a:r>
              <a:rPr kumimoji="0" lang="ru-RU" altLang="ru-RU" sz="1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Мурлатова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назначить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Б.С.Лукоянова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-учите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ля ОБЖ</a:t>
            </a:r>
            <a:r>
              <a:rPr lang="ru-RU" altLang="ru-RU" sz="10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3. Создать штаб отряда детско-юношеского военно-патриотического  общественного движения имени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Павла </a:t>
            </a:r>
            <a:r>
              <a:rPr kumimoji="0" lang="ru-RU" altLang="ru-RU" sz="1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Мурлатова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 составе: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О.В. Морозова- координатор;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</a:t>
            </a:r>
            <a:r>
              <a:rPr kumimoji="0" lang="ru-RU" alt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Лукоянов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Б.С.– руководитель;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Десятников Данила,</a:t>
            </a:r>
            <a:r>
              <a:rPr kumimoji="0" lang="ru-RU" altLang="ru-RU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ученик 11 класса – командир отряда.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    Директор </a:t>
            </a:r>
            <a:r>
              <a:rPr lang="ru-RU" alt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школы:          </a:t>
            </a:r>
            <a:r>
              <a:rPr lang="ru-RU" altLang="ru-RU" sz="1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altLang="ru-RU" sz="1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Лукоянов</a:t>
            </a:r>
            <a:r>
              <a:rPr lang="ru-RU" altLang="ru-RU" sz="1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Б.С.</a:t>
            </a:r>
            <a:endParaRPr lang="ru-RU" alt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Рисунок 1" descr="печать с подпись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877272"/>
            <a:ext cx="621365" cy="6174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6016" y="546928"/>
            <a:ext cx="38572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									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1" y="548680"/>
            <a:ext cx="3281196" cy="33123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 Л А Н</a:t>
            </a: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основных мероприятий Всероссийского детско-юношеского военно-патриотического</a:t>
            </a: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общественного движения  МБОУ </a:t>
            </a: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«Киятская СОШ БМР РТ»</a:t>
            </a:r>
            <a:endParaRPr lang="ru-RU" altLang="ru-RU" sz="1400" b="1" dirty="0">
              <a:solidFill>
                <a:schemeClr val="tx1"/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 период</a:t>
            </a: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с </a:t>
            </a: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1.09.2018г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по </a:t>
            </a:r>
            <a:r>
              <a:rPr lang="ru-RU" alt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31.08.2019 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г.</a:t>
            </a:r>
          </a:p>
        </p:txBody>
      </p:sp>
      <p:pic>
        <p:nvPicPr>
          <p:cNvPr id="7" name="Picture 2" descr="C:\Документы\Юнармия\выступление на р-н семинаре ЗДВР 13.04.2017\s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545" y="3459155"/>
            <a:ext cx="2188958" cy="3010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Блок-схема: сохраненные данные 7"/>
          <p:cNvSpPr/>
          <p:nvPr/>
        </p:nvSpPr>
        <p:spPr>
          <a:xfrm rot="634235">
            <a:off x="5958980" y="3681549"/>
            <a:ext cx="2652835" cy="2805839"/>
          </a:xfrm>
          <a:prstGeom prst="flowChartOnlineStorag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Положение о юнармейском отряде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</a:rPr>
              <a:t>и</a:t>
            </a:r>
            <a:r>
              <a:rPr lang="ru-RU" sz="1400" b="1" dirty="0" smtClean="0">
                <a:solidFill>
                  <a:srgbClr val="C00000"/>
                </a:solidFill>
              </a:rPr>
              <a:t>мени Павла </a:t>
            </a:r>
            <a:r>
              <a:rPr lang="ru-RU" sz="1400" b="1" dirty="0" err="1" smtClean="0">
                <a:solidFill>
                  <a:srgbClr val="C00000"/>
                </a:solidFill>
              </a:rPr>
              <a:t>Мурлатова</a:t>
            </a:r>
            <a:endParaRPr lang="ru-RU" sz="1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МБОУ «Киятская СОШ Буинского муниципального района РТ»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692696"/>
            <a:ext cx="1152128" cy="2664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УСТАВ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ВСЕРОССИЙСКОГО ДЕТСКО-ЮНОШЕСКОГО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</a:rPr>
              <a:t>  ВОЕННО-ПАТРИОТИЧЕСКОГО                                  ОБЩЕСТВЕННОГО ДВИЖЕНИЯ «ЮНАРМИЯ»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-457200"/>
            <a:ext cx="914400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Нормативно-правовые документы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Учитель\Desktop\s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74" y="0"/>
            <a:ext cx="1542215" cy="125595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12769892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35578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5741" y="81799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2519" y="1189388"/>
            <a:ext cx="6371716" cy="422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-Участие </a:t>
            </a:r>
            <a:r>
              <a:rPr lang="ru-RU" b="1" dirty="0">
                <a:solidFill>
                  <a:srgbClr val="002060"/>
                </a:solidFill>
              </a:rPr>
              <a:t>в реализации государственной молодежной политики Российской Федерации;</a:t>
            </a:r>
          </a:p>
          <a:p>
            <a:r>
              <a:rPr lang="ru-RU" b="1" dirty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всестороннее </a:t>
            </a:r>
            <a:r>
              <a:rPr lang="ru-RU" b="1" dirty="0">
                <a:solidFill>
                  <a:srgbClr val="002060"/>
                </a:solidFill>
              </a:rPr>
              <a:t>развитие и совершенствование личности детей и подростков, удовлетворение их индивидуальных потребностей в интеллектуальном, нравственном и физическом совершенствовании;</a:t>
            </a:r>
          </a:p>
          <a:p>
            <a:r>
              <a:rPr lang="ru-RU" b="1" dirty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повышение </a:t>
            </a:r>
            <a:r>
              <a:rPr lang="ru-RU" b="1" dirty="0">
                <a:solidFill>
                  <a:srgbClr val="002060"/>
                </a:solidFill>
              </a:rPr>
              <a:t>в обществе авторитета и престижа военной службы;</a:t>
            </a:r>
          </a:p>
          <a:p>
            <a:r>
              <a:rPr lang="ru-RU" b="1" dirty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сохранение </a:t>
            </a:r>
            <a:r>
              <a:rPr lang="ru-RU" b="1" dirty="0">
                <a:solidFill>
                  <a:srgbClr val="002060"/>
                </a:solidFill>
              </a:rPr>
              <a:t>и приумножение патриотических традиций;</a:t>
            </a:r>
          </a:p>
          <a:p>
            <a:r>
              <a:rPr lang="ru-RU" b="1" dirty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формирование </a:t>
            </a:r>
            <a:r>
              <a:rPr lang="ru-RU" b="1" dirty="0">
                <a:solidFill>
                  <a:srgbClr val="002060"/>
                </a:solidFill>
              </a:rPr>
              <a:t>у молодежи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готовности </a:t>
            </a:r>
            <a:r>
              <a:rPr lang="ru-RU" b="1" dirty="0">
                <a:solidFill>
                  <a:srgbClr val="002060"/>
                </a:solidFill>
              </a:rPr>
              <a:t>и практической </a:t>
            </a:r>
            <a:r>
              <a:rPr lang="ru-RU" b="1" dirty="0" smtClean="0">
                <a:solidFill>
                  <a:srgbClr val="002060"/>
                </a:solidFill>
              </a:rPr>
              <a:t>способности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к выполнению гражданского долга и конституционных обязанностей по защите Отечества.</a:t>
            </a:r>
          </a:p>
          <a:p>
            <a:pPr marL="342900" indent="-342900"/>
            <a:endParaRPr lang="en-US" b="1" dirty="0" smtClean="0">
              <a:solidFill>
                <a:srgbClr val="002060"/>
              </a:solidFill>
            </a:endParaRPr>
          </a:p>
          <a:p>
            <a:pPr marL="342900" indent="-342900"/>
            <a:r>
              <a:rPr lang="ru-RU" b="1" dirty="0" smtClean="0">
                <a:solidFill>
                  <a:srgbClr val="002060"/>
                </a:solidFill>
              </a:rPr>
              <a:t>               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404665"/>
            <a:ext cx="7200799" cy="59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C00000"/>
                </a:solidFill>
              </a:rPr>
              <a:t>Цели и задачи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5792" y="0"/>
            <a:ext cx="914400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Цели и задачи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535" y="-36378"/>
            <a:ext cx="1543050" cy="12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35" t="11635" r="13835" b="14535"/>
          <a:stretch/>
        </p:blipFill>
        <p:spPr bwMode="auto">
          <a:xfrm>
            <a:off x="-37615" y="4781022"/>
            <a:ext cx="3058195" cy="2076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авпо\Desktop\юнармейцы\20180127_1142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37" t="21262" r="7891" b="13621"/>
          <a:stretch/>
        </p:blipFill>
        <p:spPr bwMode="auto">
          <a:xfrm>
            <a:off x="6354380" y="2636912"/>
            <a:ext cx="2757573" cy="1613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впо\Desktop\юнармейцы\P91479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380" y="750749"/>
            <a:ext cx="2790882" cy="1851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впо\Desktop\юнармейцы\IMG-20171120-WA00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37" y="4409728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авпо\Desktop\юнармейцы\юнармия 2017 слет\20170505_0947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580" y="4684340"/>
            <a:ext cx="2898213" cy="2173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99066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114083" y="4509120"/>
            <a:ext cx="8439604" cy="22322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1855948"/>
            <a:ext cx="1584176" cy="5481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Совет школы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18627" y="1754814"/>
            <a:ext cx="2805503" cy="4981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Совет старшеклассников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56352" y="1648034"/>
            <a:ext cx="1983352" cy="15121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rgbClr val="002060"/>
                </a:solidFill>
              </a:rPr>
              <a:t>ОТРЯД ППН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62830" y="3514996"/>
            <a:ext cx="2122667" cy="28803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Самостоятельные дети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Юные пожарные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ЮИД</a:t>
            </a:r>
          </a:p>
          <a:p>
            <a:pPr algn="ctr"/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864" y="3789040"/>
            <a:ext cx="2448271" cy="28803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rgbClr val="002060"/>
                </a:solidFill>
              </a:rPr>
              <a:t>ОРГАНЫ САМОУПРАВЛЕНИЯ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Президент</a:t>
            </a:r>
            <a:endParaRPr lang="ru-RU" sz="1600" b="1" dirty="0">
              <a:solidFill>
                <a:srgbClr val="002060"/>
              </a:solidFill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Министр образования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Министр культуры</a:t>
            </a:r>
            <a:endParaRPr lang="ru-RU" sz="1600" b="1" dirty="0">
              <a:solidFill>
                <a:srgbClr val="002060"/>
              </a:solidFill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Министр спорта</a:t>
            </a:r>
            <a:endParaRPr lang="ru-RU" sz="1600" b="1" dirty="0">
              <a:solidFill>
                <a:srgbClr val="002060"/>
              </a:solidFill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Пресс-центр</a:t>
            </a:r>
            <a:endParaRPr lang="ru-RU" sz="1600" b="1" dirty="0">
              <a:solidFill>
                <a:srgbClr val="002060"/>
              </a:solidFill>
            </a:endParaRP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Министр по правам учащихся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83354" y="2555229"/>
            <a:ext cx="1332662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Отряд</a:t>
            </a:r>
            <a:endParaRPr lang="ru-RU" sz="1400" b="1" dirty="0">
              <a:solidFill>
                <a:srgbClr val="00206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имени Павла </a:t>
            </a:r>
            <a:r>
              <a:rPr lang="ru-RU" sz="1400" b="1" dirty="0" err="1" smtClean="0">
                <a:solidFill>
                  <a:srgbClr val="002060"/>
                </a:solidFill>
              </a:rPr>
              <a:t>Мурлатова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9588" y="4797152"/>
            <a:ext cx="2128156" cy="16561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Родительский комитет</a:t>
            </a:r>
            <a:endParaRPr lang="ru-RU" sz="1600" b="1" dirty="0">
              <a:solidFill>
                <a:srgbClr val="002060"/>
              </a:solidFill>
            </a:endParaRPr>
          </a:p>
        </p:txBody>
      </p:sp>
      <p:cxnSp>
        <p:nvCxnSpPr>
          <p:cNvPr id="28" name="Прямая со стрелкой 27"/>
          <p:cNvCxnSpPr>
            <a:stCxn id="17" idx="1"/>
            <a:endCxn id="17" idx="1"/>
          </p:cNvCxnSpPr>
          <p:nvPr/>
        </p:nvCxnSpPr>
        <p:spPr>
          <a:xfrm>
            <a:off x="3383354" y="3023281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7" idx="3"/>
          </p:cNvCxnSpPr>
          <p:nvPr/>
        </p:nvCxnSpPr>
        <p:spPr>
          <a:xfrm>
            <a:off x="4716016" y="3023281"/>
            <a:ext cx="3088508" cy="49171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8" idx="2"/>
          </p:cNvCxnSpPr>
          <p:nvPr/>
        </p:nvCxnSpPr>
        <p:spPr>
          <a:xfrm flipH="1" flipV="1">
            <a:off x="1475656" y="2404118"/>
            <a:ext cx="1907699" cy="3297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183940" y="2586177"/>
            <a:ext cx="1944217" cy="16544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Совет профилактики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правонарушений</a:t>
            </a:r>
            <a:endParaRPr lang="ru-RU" sz="1600" b="1" dirty="0">
              <a:solidFill>
                <a:srgbClr val="002060"/>
              </a:solidFill>
            </a:endParaRPr>
          </a:p>
        </p:txBody>
      </p:sp>
      <p:cxnSp>
        <p:nvCxnSpPr>
          <p:cNvPr id="48" name="Прямая со стрелкой 47"/>
          <p:cNvCxnSpPr>
            <a:stCxn id="40" idx="3"/>
            <a:endCxn id="40" idx="3"/>
          </p:cNvCxnSpPr>
          <p:nvPr/>
        </p:nvCxnSpPr>
        <p:spPr>
          <a:xfrm>
            <a:off x="2128157" y="341342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2128155" y="2925301"/>
            <a:ext cx="1255199" cy="29591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 Внутреннее взаимодействие отряда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имени Павла </a:t>
            </a:r>
            <a:r>
              <a:rPr lang="ru-RU" sz="2400" b="1" dirty="0" err="1" smtClean="0">
                <a:solidFill>
                  <a:schemeClr val="bg1"/>
                </a:solidFill>
              </a:rPr>
              <a:t>Мурлатова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5" name="Picture 2" descr="C:\Users\Учитель\Desktop\s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562" y="491841"/>
            <a:ext cx="1542215" cy="125595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cxnSp>
        <p:nvCxnSpPr>
          <p:cNvPr id="12" name="Прямая со стрелкой 11"/>
          <p:cNvCxnSpPr>
            <a:endCxn id="10" idx="1"/>
          </p:cNvCxnSpPr>
          <p:nvPr/>
        </p:nvCxnSpPr>
        <p:spPr>
          <a:xfrm flipV="1">
            <a:off x="4716016" y="2404118"/>
            <a:ext cx="1540336" cy="3297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475656" y="3221214"/>
            <a:ext cx="1907699" cy="158617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0"/>
          </p:cNvCxnSpPr>
          <p:nvPr/>
        </p:nvCxnSpPr>
        <p:spPr>
          <a:xfrm>
            <a:off x="3972691" y="3437238"/>
            <a:ext cx="599309" cy="35180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7" idx="0"/>
          </p:cNvCxnSpPr>
          <p:nvPr/>
        </p:nvCxnSpPr>
        <p:spPr>
          <a:xfrm flipV="1">
            <a:off x="4049685" y="2253010"/>
            <a:ext cx="0" cy="302219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282710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3095626" y="2852738"/>
            <a:ext cx="309721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Отряд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юнармейцев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МБОУ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«Киятская СОШ БМР РТ»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имени Павла </a:t>
            </a:r>
            <a:r>
              <a:rPr lang="ru-RU" sz="2000" b="1" dirty="0" err="1" smtClean="0">
                <a:solidFill>
                  <a:srgbClr val="C00000"/>
                </a:solidFill>
              </a:rPr>
              <a:t>Мурлатова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95289" y="765175"/>
            <a:ext cx="2952751" cy="1017588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3708400" y="765176"/>
            <a:ext cx="2233613" cy="100806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6156326" y="765176"/>
            <a:ext cx="2665413" cy="1008063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6588125" y="2133601"/>
            <a:ext cx="2305051" cy="936625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276354" y="3752166"/>
            <a:ext cx="2471804" cy="996355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2700339" y="5516564"/>
            <a:ext cx="1980405" cy="1075372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6659563" y="3357564"/>
            <a:ext cx="2305051" cy="8636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11" name="Line 11"/>
          <p:cNvSpPr>
            <a:spLocks noChangeShapeType="1"/>
          </p:cNvSpPr>
          <p:nvPr/>
        </p:nvSpPr>
        <p:spPr bwMode="auto">
          <a:xfrm flipH="1" flipV="1">
            <a:off x="4643439" y="1773239"/>
            <a:ext cx="0" cy="71913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15" name="Text Box 15"/>
          <p:cNvSpPr txBox="1">
            <a:spLocks noChangeArrowheads="1"/>
          </p:cNvSpPr>
          <p:nvPr/>
        </p:nvSpPr>
        <p:spPr bwMode="auto">
          <a:xfrm>
            <a:off x="4067175" y="549275"/>
            <a:ext cx="17287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Tahoma" pitchFamily="34" charset="0"/>
            </a:endParaRPr>
          </a:p>
        </p:txBody>
      </p:sp>
      <p:sp>
        <p:nvSpPr>
          <p:cNvPr id="76816" name="Rectangle 16"/>
          <p:cNvSpPr>
            <a:spLocks noChangeArrowheads="1"/>
          </p:cNvSpPr>
          <p:nvPr/>
        </p:nvSpPr>
        <p:spPr bwMode="auto">
          <a:xfrm>
            <a:off x="4017754" y="862014"/>
            <a:ext cx="14879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Управление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образования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396875" y="942818"/>
            <a:ext cx="28797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Районный отдел внутренних дел</a:t>
            </a:r>
          </a:p>
        </p:txBody>
      </p: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6372225" y="476251"/>
            <a:ext cx="2087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Tahoma" pitchFamily="34" charset="0"/>
            </a:endParaRPr>
          </a:p>
        </p:txBody>
      </p:sp>
      <p:sp>
        <p:nvSpPr>
          <p:cNvPr id="76819" name="Rectangle 19"/>
          <p:cNvSpPr>
            <a:spLocks noChangeArrowheads="1"/>
          </p:cNvSpPr>
          <p:nvPr/>
        </p:nvSpPr>
        <p:spPr bwMode="auto">
          <a:xfrm>
            <a:off x="6084888" y="836613"/>
            <a:ext cx="28813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Комиссия по делам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b="1" dirty="0" smtClean="0">
                <a:solidFill>
                  <a:srgbClr val="C00000"/>
                </a:solidFill>
              </a:rPr>
              <a:t>есовершенно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летних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r>
              <a:rPr lang="ru-RU" sz="2000" dirty="0">
                <a:solidFill>
                  <a:srgbClr val="0066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76822" name="Rectangle 22"/>
          <p:cNvSpPr>
            <a:spLocks noChangeArrowheads="1"/>
          </p:cNvSpPr>
          <p:nvPr/>
        </p:nvSpPr>
        <p:spPr bwMode="auto">
          <a:xfrm>
            <a:off x="6732587" y="2133600"/>
            <a:ext cx="22336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Управление социальной защиты и труда</a:t>
            </a:r>
          </a:p>
        </p:txBody>
      </p:sp>
      <p:sp>
        <p:nvSpPr>
          <p:cNvPr id="76823" name="Rectangle 23"/>
          <p:cNvSpPr>
            <a:spLocks noChangeArrowheads="1"/>
          </p:cNvSpPr>
          <p:nvPr/>
        </p:nvSpPr>
        <p:spPr bwMode="auto">
          <a:xfrm>
            <a:off x="6659563" y="3429001"/>
            <a:ext cx="2233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ЦКР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6824" name="Rectangle 24"/>
          <p:cNvSpPr>
            <a:spLocks noChangeArrowheads="1"/>
          </p:cNvSpPr>
          <p:nvPr/>
        </p:nvSpPr>
        <p:spPr bwMode="auto">
          <a:xfrm>
            <a:off x="2485231" y="5722094"/>
            <a:ext cx="2159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smtClean="0">
                <a:solidFill>
                  <a:srgbClr val="C00000"/>
                </a:solidFill>
              </a:rPr>
              <a:t>Пожарная    </a:t>
            </a:r>
          </a:p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 часть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6826" name="Rectangle 26"/>
          <p:cNvSpPr>
            <a:spLocks noChangeArrowheads="1"/>
          </p:cNvSpPr>
          <p:nvPr/>
        </p:nvSpPr>
        <p:spPr bwMode="auto">
          <a:xfrm>
            <a:off x="4787900" y="5516564"/>
            <a:ext cx="1801813" cy="1081087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4789488" y="5595442"/>
            <a:ext cx="16914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smtClean="0">
                <a:solidFill>
                  <a:srgbClr val="C00000"/>
                </a:solidFill>
              </a:rPr>
              <a:t>Поисково-   спасательный </a:t>
            </a:r>
            <a:r>
              <a:rPr lang="ru-RU" b="1" dirty="0" smtClean="0">
                <a:solidFill>
                  <a:srgbClr val="C00000"/>
                </a:solidFill>
              </a:rPr>
              <a:t>отряд</a:t>
            </a:r>
          </a:p>
        </p:txBody>
      </p:sp>
      <p:sp>
        <p:nvSpPr>
          <p:cNvPr id="76828" name="Rectangle 28"/>
          <p:cNvSpPr>
            <a:spLocks noChangeArrowheads="1"/>
          </p:cNvSpPr>
          <p:nvPr/>
        </p:nvSpPr>
        <p:spPr bwMode="auto">
          <a:xfrm>
            <a:off x="385133" y="2500369"/>
            <a:ext cx="2303463" cy="865187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29" name="Rectangle 29"/>
          <p:cNvSpPr>
            <a:spLocks noChangeArrowheads="1"/>
          </p:cNvSpPr>
          <p:nvPr/>
        </p:nvSpPr>
        <p:spPr bwMode="auto">
          <a:xfrm>
            <a:off x="6588126" y="4508500"/>
            <a:ext cx="2303463" cy="865188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30" name="Text Box 30"/>
          <p:cNvSpPr txBox="1">
            <a:spLocks noChangeArrowheads="1"/>
          </p:cNvSpPr>
          <p:nvPr/>
        </p:nvSpPr>
        <p:spPr bwMode="auto">
          <a:xfrm>
            <a:off x="396244" y="2636838"/>
            <a:ext cx="223202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Спортивные</a:t>
            </a:r>
          </a:p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комплексы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6831" name="Text Box 31"/>
          <p:cNvSpPr txBox="1">
            <a:spLocks noChangeArrowheads="1"/>
          </p:cNvSpPr>
          <p:nvPr/>
        </p:nvSpPr>
        <p:spPr bwMode="auto">
          <a:xfrm>
            <a:off x="377274" y="3839376"/>
            <a:ext cx="21605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C00000"/>
                </a:solidFill>
              </a:rPr>
              <a:t>Центр </a:t>
            </a:r>
            <a:r>
              <a:rPr lang="ru-RU" b="1" dirty="0" smtClean="0">
                <a:solidFill>
                  <a:srgbClr val="C00000"/>
                </a:solidFill>
              </a:rPr>
              <a:t>внешкольной работы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6832" name="Text Box 32"/>
          <p:cNvSpPr txBox="1">
            <a:spLocks noChangeArrowheads="1"/>
          </p:cNvSpPr>
          <p:nvPr/>
        </p:nvSpPr>
        <p:spPr bwMode="auto">
          <a:xfrm>
            <a:off x="6705600" y="4724401"/>
            <a:ext cx="21161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Военный комиссариат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6833" name="Line 33"/>
          <p:cNvSpPr>
            <a:spLocks noChangeShapeType="1"/>
          </p:cNvSpPr>
          <p:nvPr/>
        </p:nvSpPr>
        <p:spPr bwMode="auto">
          <a:xfrm flipH="1">
            <a:off x="2627314" y="4365626"/>
            <a:ext cx="649287" cy="4318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34" name="Line 34"/>
          <p:cNvSpPr>
            <a:spLocks noChangeShapeType="1"/>
          </p:cNvSpPr>
          <p:nvPr/>
        </p:nvSpPr>
        <p:spPr bwMode="auto">
          <a:xfrm flipH="1">
            <a:off x="3203575" y="4652964"/>
            <a:ext cx="503239" cy="863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35" name="Oval 35"/>
          <p:cNvSpPr>
            <a:spLocks noChangeArrowheads="1"/>
          </p:cNvSpPr>
          <p:nvPr/>
        </p:nvSpPr>
        <p:spPr bwMode="auto">
          <a:xfrm>
            <a:off x="3024916" y="2500369"/>
            <a:ext cx="3313113" cy="2376488"/>
          </a:xfrm>
          <a:prstGeom prst="ellips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>
              <a:latin typeface="Tahoma" pitchFamily="34" charset="0"/>
            </a:endParaRPr>
          </a:p>
        </p:txBody>
      </p:sp>
      <p:sp>
        <p:nvSpPr>
          <p:cNvPr id="76836" name="Line 36"/>
          <p:cNvSpPr>
            <a:spLocks noChangeShapeType="1"/>
          </p:cNvSpPr>
          <p:nvPr/>
        </p:nvSpPr>
        <p:spPr bwMode="auto">
          <a:xfrm>
            <a:off x="5580064" y="4652964"/>
            <a:ext cx="503237" cy="863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 flipV="1">
            <a:off x="5651500" y="1773239"/>
            <a:ext cx="720725" cy="93503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V="1">
            <a:off x="6300788" y="3789363"/>
            <a:ext cx="360363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 flipV="1">
            <a:off x="6011863" y="2636839"/>
            <a:ext cx="576263" cy="360362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6840" name="Line 40"/>
          <p:cNvSpPr>
            <a:spLocks noChangeShapeType="1"/>
          </p:cNvSpPr>
          <p:nvPr/>
        </p:nvSpPr>
        <p:spPr bwMode="auto">
          <a:xfrm>
            <a:off x="6011863" y="4365626"/>
            <a:ext cx="577851" cy="430213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flipH="1" flipV="1">
            <a:off x="2688595" y="2988298"/>
            <a:ext cx="514980" cy="137264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1979614" y="1782763"/>
            <a:ext cx="1790156" cy="925513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0" y="15182"/>
            <a:ext cx="9144000" cy="64573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            Социальное партнёрство отряда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6" y="4753632"/>
            <a:ext cx="2612647" cy="212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620553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ятиугольник 15"/>
          <p:cNvSpPr/>
          <p:nvPr/>
        </p:nvSpPr>
        <p:spPr>
          <a:xfrm>
            <a:off x="0" y="3212976"/>
            <a:ext cx="5148064" cy="3501008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34227" y="-9842"/>
            <a:ext cx="9144000" cy="908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Бессмертный полк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14096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Одна из важнейших проблем 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современной России – проблема возрождения и развития патриотизма 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как главная и неотъемлемая часть общенациональной идеи, основы возрождения  духовно- нравственных  устоев российского общества. Формирование патриотического сознания школьников должно стать той силой, с помощью которой достигается единство общества, сплочение народа, 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обеспечение национальной 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безопасности. 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3" name="Picture 2" descr="C:\Users\Учитель\Desktop\s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3"/>
            <a:ext cx="1638436" cy="133431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0" name="Picture 2" descr="C:\Users\авпо\Desktop\юнармейцы\20170508_2056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2679481" cy="20096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впо\Desktop\юнармейцы\IMG-20180509-WA00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491"/>
          <a:stretch/>
        </p:blipFill>
        <p:spPr bwMode="auto">
          <a:xfrm>
            <a:off x="5378575" y="620688"/>
            <a:ext cx="3765425" cy="2160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впо\Desktop\юнармейцы\20170508_20453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41" t="13825" b="9842"/>
          <a:stretch/>
        </p:blipFill>
        <p:spPr bwMode="auto">
          <a:xfrm>
            <a:off x="2627784" y="908720"/>
            <a:ext cx="2864126" cy="20979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впо\Desktop\фото из школы\день победы 2014\SAM_75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07" y="3356992"/>
            <a:ext cx="4169393" cy="3127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667399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35" y="0"/>
            <a:ext cx="89407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tx2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5182"/>
            <a:ext cx="9144000" cy="67731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Военно</a:t>
            </a:r>
            <a:r>
              <a:rPr lang="ru-RU" sz="2000" b="1" dirty="0" smtClean="0">
                <a:solidFill>
                  <a:schemeClr val="bg1"/>
                </a:solidFill>
              </a:rPr>
              <a:t> – спортивная игра </a:t>
            </a:r>
            <a:r>
              <a:rPr lang="ru-RU" sz="2000" b="1" dirty="0">
                <a:solidFill>
                  <a:schemeClr val="bg1"/>
                </a:solidFill>
              </a:rPr>
              <a:t>"Вперед Юнармейцы</a:t>
            </a:r>
            <a:r>
              <a:rPr lang="ru-RU" sz="2400" b="1" dirty="0" smtClean="0">
                <a:solidFill>
                  <a:schemeClr val="bg1"/>
                </a:solidFill>
              </a:rPr>
              <a:t>»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6093296"/>
            <a:ext cx="9144000" cy="82692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авпо\Desktop\юнармейцы\ЮНАРМЕЙЦЫ В ДВИЖЕНИИ\PA2366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t="17537" r="-2052" b="-8049"/>
          <a:stretch/>
        </p:blipFill>
        <p:spPr bwMode="auto">
          <a:xfrm>
            <a:off x="1451993" y="548680"/>
            <a:ext cx="4167714" cy="2772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впо\Desktop\юнармейцы\ЮНАРМЕЙЦЫ В ДВИЖЕНИИ\PA2366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31260"/>
            <a:ext cx="3332730" cy="2499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впо\Desktop\юнармейцы\ЮНАРМЕЙЦЫ В ДВИЖЕНИИ\PA2366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141" r="22654"/>
          <a:stretch/>
        </p:blipFill>
        <p:spPr bwMode="auto">
          <a:xfrm>
            <a:off x="67845" y="2879480"/>
            <a:ext cx="2208783" cy="1903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впо\Desktop\юнармейцы\ЮНАРМЕЙЦЫ В ДВИЖЕНИИ\PA23665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381" t="4426" b="19456"/>
          <a:stretch/>
        </p:blipFill>
        <p:spPr bwMode="auto">
          <a:xfrm>
            <a:off x="114083" y="4803574"/>
            <a:ext cx="3161773" cy="20368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впо\Desktop\юнармейцы\IMG-20180201-WA00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02" y="2780928"/>
            <a:ext cx="2668992" cy="2001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авпо\Desktop\юнармейцы\IMG-20180201-WA00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382" y="3395564"/>
            <a:ext cx="3020913" cy="2265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5182"/>
            <a:ext cx="156051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C:\Users\авпо\Desktop\2016-2017 год\фото с телефона2\А ну-ка, парни! 2107\20170216_14091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386" t="22173" b="2029"/>
          <a:stretch/>
        </p:blipFill>
        <p:spPr bwMode="auto">
          <a:xfrm>
            <a:off x="3535850" y="4736836"/>
            <a:ext cx="2860760" cy="20686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294332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5838" y="0"/>
            <a:ext cx="9144000" cy="67731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                   Слет муниципального  </a:t>
            </a:r>
            <a:r>
              <a:rPr lang="ru-RU" sz="2000" b="1" dirty="0">
                <a:solidFill>
                  <a:schemeClr val="bg1"/>
                </a:solidFill>
              </a:rPr>
              <a:t>отделения </a:t>
            </a:r>
            <a:r>
              <a:rPr lang="ru-RU" sz="2000" b="1" dirty="0" smtClean="0">
                <a:solidFill>
                  <a:schemeClr val="bg1"/>
                </a:solidFill>
              </a:rPr>
              <a:t> «</a:t>
            </a:r>
            <a:r>
              <a:rPr lang="ru-RU" sz="2000" b="1" dirty="0" err="1" smtClean="0">
                <a:solidFill>
                  <a:schemeClr val="bg1"/>
                </a:solidFill>
              </a:rPr>
              <a:t>Юнармия</a:t>
            </a:r>
            <a:r>
              <a:rPr lang="ru-RU" sz="2000" b="1" dirty="0" smtClean="0">
                <a:solidFill>
                  <a:schemeClr val="bg1"/>
                </a:solidFill>
              </a:rPr>
              <a:t>» БМР РТ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" name="Picture 2" descr="C:\Users\Учитель\Desktop\s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" y="0"/>
            <a:ext cx="1542215" cy="125595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098" name="Picture 2" descr="C:\Users\авпо\Desktop\юнармейцы\слет юнармия\20170505_0930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23" r="15809"/>
          <a:stretch/>
        </p:blipFill>
        <p:spPr bwMode="auto">
          <a:xfrm>
            <a:off x="5430481" y="698618"/>
            <a:ext cx="3595642" cy="2574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впо\Desktop\юнармейцы\слет юнармия\20170505_0947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694527" cy="2710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впо\Desktop\юнармейцы\слет юнармия\20170505_0948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6" y="3717031"/>
            <a:ext cx="4192705" cy="3144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впо\Desktop\юнармейцы\слет юнармия\20170505_0928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19" y="689255"/>
            <a:ext cx="3758044" cy="2818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Учитель\Desktop\s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11" y="152400"/>
            <a:ext cx="1542215" cy="125595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21659060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769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День защитника Отечества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2" y="248191"/>
            <a:ext cx="156051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авпо\Desktop\юнармейцы\IMG-20180330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449" y="1024293"/>
            <a:ext cx="4310112" cy="2420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впо\Desktop\юнармейцы\IMG-20180407-WA0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01" y="3717032"/>
            <a:ext cx="3703960" cy="2766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впо\Desktop\юнармейцы\IMG-20171126-WA00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5" y="1772816"/>
            <a:ext cx="3699588" cy="4932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84138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1728</TotalTime>
  <Words>535</Words>
  <Application>Microsoft Office PowerPoint</Application>
  <PresentationFormat>Экран (4:3)</PresentationFormat>
  <Paragraphs>118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Тема2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Ильгизар</dc:creator>
  <cp:lastModifiedBy>1</cp:lastModifiedBy>
  <cp:revision>129</cp:revision>
  <dcterms:created xsi:type="dcterms:W3CDTF">2015-02-28T13:23:52Z</dcterms:created>
  <dcterms:modified xsi:type="dcterms:W3CDTF">2018-12-13T06:30:31Z</dcterms:modified>
</cp:coreProperties>
</file>